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90" r:id="rId3"/>
    <p:sldId id="257" r:id="rId4"/>
    <p:sldId id="275" r:id="rId5"/>
    <p:sldId id="259" r:id="rId6"/>
    <p:sldId id="282" r:id="rId7"/>
    <p:sldId id="291" r:id="rId8"/>
    <p:sldId id="280" r:id="rId9"/>
    <p:sldId id="271" r:id="rId10"/>
    <p:sldId id="306" r:id="rId11"/>
    <p:sldId id="304" r:id="rId12"/>
    <p:sldId id="276" r:id="rId13"/>
    <p:sldId id="287" r:id="rId14"/>
    <p:sldId id="277" r:id="rId15"/>
    <p:sldId id="268" r:id="rId16"/>
    <p:sldId id="285" r:id="rId17"/>
    <p:sldId id="286" r:id="rId18"/>
    <p:sldId id="278" r:id="rId19"/>
    <p:sldId id="307" r:id="rId20"/>
    <p:sldId id="258" r:id="rId21"/>
    <p:sldId id="299" r:id="rId22"/>
    <p:sldId id="294" r:id="rId23"/>
    <p:sldId id="297" r:id="rId24"/>
    <p:sldId id="298" r:id="rId25"/>
    <p:sldId id="283" r:id="rId26"/>
    <p:sldId id="263" r:id="rId27"/>
    <p:sldId id="272" r:id="rId28"/>
    <p:sldId id="301" r:id="rId29"/>
    <p:sldId id="302" r:id="rId30"/>
    <p:sldId id="303" r:id="rId31"/>
    <p:sldId id="274" r:id="rId32"/>
    <p:sldId id="266" r:id="rId33"/>
    <p:sldId id="267" r:id="rId34"/>
    <p:sldId id="289" r:id="rId35"/>
    <p:sldId id="305" r:id="rId36"/>
    <p:sldId id="288" r:id="rId37"/>
    <p:sldId id="261" r:id="rId38"/>
    <p:sldId id="284" r:id="rId39"/>
    <p:sldId id="265" r:id="rId40"/>
    <p:sldId id="273" r:id="rId41"/>
    <p:sldId id="292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7" autoAdjust="0"/>
    <p:restoredTop sz="82808" autoAdjust="0"/>
  </p:normalViewPr>
  <p:slideViewPr>
    <p:cSldViewPr snapToGrid="0">
      <p:cViewPr varScale="1">
        <p:scale>
          <a:sx n="52" d="100"/>
          <a:sy n="52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AB7A-BABF-4504-B373-0D0B383EEC5C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EF453-F9FA-4937-B9B7-B921229A2D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82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4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E803-A698-322E-6555-46DA7DD2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DB278CD-6E79-3A21-C2DC-019135F9D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30BBAF-261D-1CFA-D6AB-0B01314A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Naiver Ansatz um IMU-Daten zur Steuerung zu verwenden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Akzelerometer</a:t>
            </a:r>
            <a:r>
              <a:rPr lang="de-DE" dirty="0"/>
              <a:t>: gemessen wird die lineare Beschleunigung a(t) für alle Achsen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Gyroskop: gemessen wird die Winkelgeschwindigkeit in °/s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keine Korrektur während der Fahrt möglich, Fahrfehler akkumulieren sich über die Zeit</a:t>
            </a:r>
          </a:p>
          <a:p>
            <a:pPr marL="171450" indent="-171450">
              <a:buFontTx/>
              <a:buChar char="-"/>
            </a:pPr>
            <a:r>
              <a:rPr lang="de-DE" dirty="0"/>
              <a:t>Anfangsvermutung: vor allem die Kurven verursachen den Hauptfehler in der Gesamtgenauigkeit, numerische Integration deshalb nicht auf Strecken getestet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AEFB81-BBFC-86C4-1B33-3A8DDC91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09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Infos aus </a:t>
            </a:r>
            <a:r>
              <a:rPr lang="de-DE" dirty="0" err="1"/>
              <a:t>Chatgpt</a:t>
            </a:r>
            <a:r>
              <a:rPr lang="de-DE" dirty="0"/>
              <a:t> einfügen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846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b="0" dirty="0"/>
              <a:t>Erwartung: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Präzisere Kurven durch den Filter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Möglicherweise längere Fahrzeit durch Berechnungsaufwand</a:t>
            </a:r>
          </a:p>
          <a:p>
            <a:pPr marL="171450" indent="-171450">
              <a:buFontTx/>
              <a:buChar char="-"/>
            </a:pPr>
            <a:r>
              <a:rPr lang="de-DE" b="0" dirty="0"/>
              <a:t>Ergänzung durch PID-Regler für gerade Strecken.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71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1D4B-9F0B-E27F-55C8-B4BD13BA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428D7D-D957-3E05-4EEC-EFBE0D5D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24416F-C394-5B62-53C3-1BF277C6D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793656-037C-7590-79CC-38C98B62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836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7326-44AA-45BB-2C79-BDD36F9B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F15E43-5ACD-1CA4-B961-DCC79AB1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F86628-340D-73A1-6729-9359F8F64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Funktionsweise:</a:t>
            </a:r>
          </a:p>
          <a:p>
            <a:pPr marL="171450" indent="-171450">
              <a:buFontTx/>
              <a:buChar char="-"/>
            </a:pPr>
            <a:r>
              <a:rPr lang="de-DE" dirty="0"/>
              <a:t>PID ist Regelalgorithmus aus dem Bereich der Regelungstechnik</a:t>
            </a:r>
          </a:p>
          <a:p>
            <a:pPr marL="171450" indent="-171450">
              <a:buFontTx/>
              <a:buChar char="-"/>
            </a:pPr>
            <a:r>
              <a:rPr lang="de-DE" dirty="0"/>
              <a:t>Sollwert w(t) </a:t>
            </a:r>
            <a:r>
              <a:rPr lang="de-DE" dirty="0">
                <a:sym typeface="Wingdings" panose="05000000000000000000" pitchFamily="2" charset="2"/>
              </a:rPr>
              <a:t> Ziel (90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Istwert x(t)  aktueller Wert (75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Regelabweichung e(t) (15 Grad)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PID-Regler errechnet Stellgröße u(t) (Geschwindigkeit der Räder)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Schrittweise wiederholt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P: erzeugt Stellgröße proportional zur Regelabweichung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</a:t>
            </a:r>
            <a:r>
              <a:rPr lang="de-DE" dirty="0"/>
              <a:t> je größer Kurs-Abweichung, desto größer Korrektur</a:t>
            </a:r>
          </a:p>
          <a:p>
            <a:pPr marL="171450" indent="-171450">
              <a:buFontTx/>
              <a:buChar char="-"/>
            </a:pPr>
            <a:r>
              <a:rPr lang="de-DE" dirty="0"/>
              <a:t>I: akkumuliert Abweichung über die Zeit,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     </a:t>
            </a:r>
            <a:r>
              <a:rPr lang="de-DE" dirty="0"/>
              <a:t>gleicht langfristige Abweichungen wie Offset aus</a:t>
            </a:r>
          </a:p>
          <a:p>
            <a:pPr marL="171450" indent="-171450">
              <a:buFontTx/>
              <a:buChar char="-"/>
            </a:pPr>
            <a:r>
              <a:rPr lang="de-DE" dirty="0"/>
              <a:t>D: beachtet die Änderungsrate der Abweichung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     dämpft plötzliche Schwankungen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- Faktoren </a:t>
            </a:r>
            <a:r>
              <a:rPr lang="de-DE" dirty="0" err="1">
                <a:sym typeface="Wingdings" panose="05000000000000000000" pitchFamily="2" charset="2"/>
              </a:rPr>
              <a:t>kP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kI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kD</a:t>
            </a:r>
            <a:r>
              <a:rPr lang="de-DE" dirty="0">
                <a:sym typeface="Wingdings" panose="05000000000000000000" pitchFamily="2" charset="2"/>
              </a:rPr>
              <a:t> müssen manuell so angepasst werden, dass sich möglichst schnell an den Zielwinkel (90 Grad) angepasst wird, aber auch nicht Überschwingen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2E4F4A-759E-283E-1CB0-D17E5DBA0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16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dynamische Anpassung des PID-Reglers über die gesamte Fahrspur des Quadrats</a:t>
            </a:r>
          </a:p>
          <a:p>
            <a:pPr marL="171450" indent="-171450">
              <a:buFontTx/>
              <a:buChar char="-"/>
            </a:pPr>
            <a:r>
              <a:rPr lang="de-DE" dirty="0"/>
              <a:t>somit gibt es die Unterscheidung von zwischen „Kurve“ und „Strecke“ im zugehörigen Code quasi nicht mehr</a:t>
            </a:r>
          </a:p>
          <a:p>
            <a:pPr marL="171450" indent="-171450">
              <a:buFontTx/>
              <a:buChar char="-"/>
            </a:pPr>
            <a:r>
              <a:rPr lang="de-DE" dirty="0"/>
              <a:t>jetzt ist Zielwinkel nicht nur 90 oder 0, sondern bewegt sich im gesamten </a:t>
            </a:r>
            <a:r>
              <a:rPr lang="de-DE" dirty="0" err="1"/>
              <a:t>Interval</a:t>
            </a:r>
            <a:r>
              <a:rPr lang="de-DE" dirty="0"/>
              <a:t> [–</a:t>
            </a:r>
            <a:r>
              <a:rPr lang="de-DE" dirty="0" err="1"/>
              <a:t>pi</a:t>
            </a:r>
            <a:r>
              <a:rPr lang="de-DE" dirty="0"/>
              <a:t>, </a:t>
            </a:r>
            <a:r>
              <a:rPr lang="de-DE" dirty="0" err="1"/>
              <a:t>pi</a:t>
            </a:r>
            <a:r>
              <a:rPr lang="de-DE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normalerweise wurde die Orientierung vor jeder Kurve zurückgesetzt auf 0 und dann wurden immer 90 Grad gefahren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zurücksetzen der Orientierung verhindert Auswirkungen von Drift über die Zeit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PID driftet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72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E4C7-8989-B079-D761-2F420F7EE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EB4DF1-D087-F08D-1FB2-C052CB89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85AEB4C-A0DA-BBD0-3CC7-ECCCA58DF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283B6B-6C62-3620-7310-A16E2E44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8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297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E6997-D206-FB6A-2A7D-15680F338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A9EE29C-0DB7-E379-1E9E-D0BE1553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E0EA7B-2038-46F3-C048-6FE9DA8B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02FD5C-3B2A-156F-B2F7-6057F3A68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69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217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0BE69-8FCB-3DF2-B4C5-1F5AB495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7A081BD-FDFA-10BA-EDE0-76DF98494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54EEC9-6CD1-20F2-B0B8-8417EE34C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2F5005-D09D-8E65-1818-3C822B78D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48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961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A9C5-43FC-AE58-EB10-B3276B4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AAC0F5-040A-F73C-E2FC-DA65FDEF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182D24-5B19-E357-7D0A-F39AE978F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39BD41-060D-8717-1A8E-7A5CD67C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806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interessant, dass Quadrat mit scharfen Ecken die höchste Präzision in den Kurven zu liefern scheint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4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17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1365-8B61-0A2A-5AD0-DFFA386E2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83C949-8DF5-529E-464B-530051513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C8147D-0591-8787-983B-A39AA75B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691CA9-2E6C-69EE-1C54-F0006AC39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5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72AA-69EC-CB8C-7408-7DFE60FE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2ABD6A5-9E9B-2466-560E-32CD5A71E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7109E-37C0-9E06-8AF8-4B3EC6150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AA2A2F-E2EF-CA03-7D11-CC6A94FA9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3375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8E40-9883-45AF-44B4-413679190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7CF104-C3A4-C068-CD10-34AD03C6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D373F8-5596-48DD-0ABC-BD9826598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F1: Inwieweit kann die Nutzung IMU-basierter Verfahren die Genauigkeit der Fahrsteuerung von Low-</a:t>
            </a:r>
            <a:r>
              <a:rPr lang="de-DE" dirty="0" err="1">
                <a:latin typeface="Palatino Linotype" panose="02040502050505030304" pitchFamily="18" charset="0"/>
              </a:rPr>
              <a:t>Cost</a:t>
            </a:r>
            <a:r>
              <a:rPr lang="de-DE" dirty="0">
                <a:latin typeface="Palatino Linotype" panose="02040502050505030304" pitchFamily="18" charset="0"/>
              </a:rPr>
              <a:t>-Robotern im Vergleich zur bisherigen motorbasierten Methode verbessern?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F2: Fehler innerhalb der IMU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a) Wie wirkt sich Drift und Rauschen auf die IMU-basierte Steuerung aus?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	b) Wie können diese Messfehler durch Kalibrierung und Filtermethoden minimiert 	werden?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F3: Kann der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-Algorithmus in Echtzeit präzise Kurskorrekturen durchführen und dabei eine höhere Steuerungsgenauigkeit als die reine Integration der IMU-Daten erreichen, ohne die Bewegungen des Roboters signifikant zu verlangsamen?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F4: PID?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465418-3CDC-6118-9D97-A1668D7F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19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bitte auf Kurven achten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50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4A54-F89A-83A4-7684-F7B230189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1BD753B-7F2D-769A-D3C6-79B5410BB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699840-094E-0F7C-1F7D-8A8F3914F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F24741-C6A1-239C-CABB-78F9ED93A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Roboter sollen in Experimenten Lichtspuren (anderer Roboter) verfolgen können, um Sachverhalte der Schwarmintelligenz zu untersuchen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Möglichst hohe Steuerungsgenauigkeit erwünscht (der Roboter soll genau das umsetzen, was man von ihm verlangt)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</a:rPr>
              <a:t>Aktuell wird der Roboter aber rein mechanisch gesteuert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Räder machen so viele Umdrehungen, wie für errechnete Streckenlänge benötigt</a:t>
            </a:r>
          </a:p>
          <a:p>
            <a:pPr>
              <a:buFontTx/>
              <a:buChar char="-"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Problem: bei unebenem oder rutschigem Untergrund kann das zu fehlerhaftem Fahrverhalten führen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007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BF97D-A4F6-F7A5-51DD-27F9B8CF5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FC822F-A83E-F017-093C-5F81586B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1437DD2-A691-4A43-6E45-CF5E5C71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FFT gemacht, um auszuschließen, dass es mehr als White Noise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kleinere „Peaks“ auf der z-Achse des Gyroskops links, aber können ignoriert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9FC290-65E7-971C-FE57-E77646684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9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aktuelle Fahrweise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Problem: bezieht nicht mit ein, dass Räder rutschen oder Boden uneben sein könnte</a:t>
            </a:r>
          </a:p>
          <a:p>
            <a:pPr marL="171450" indent="-171450">
              <a:buFontTx/>
              <a:buChar char="-"/>
            </a:pPr>
            <a:r>
              <a:rPr lang="de-DE" dirty="0"/>
              <a:t>fährt möglicherweise die richtige Streckenlänge, aber in die falsche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754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anfänglicher Offset </a:t>
            </a:r>
          </a:p>
          <a:p>
            <a:pPr marL="0" indent="0">
              <a:buFontTx/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vor Beginn einer Messung messen und herausrechnen (Kalibrierung)</a:t>
            </a:r>
          </a:p>
          <a:p>
            <a:pPr marL="171450" indent="-171450">
              <a:buFontTx/>
              <a:buChar char="-"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Drift ändert sich kontinuierlich </a:t>
            </a:r>
          </a:p>
          <a:p>
            <a:pPr marL="0" indent="0">
              <a:buFontTx/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regelmäßige Kalibrierung oder zusätzliche Referenzquellen wie GPS/Magnetometer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367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164B-DEB8-6734-DD91-8552B3F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E61020-D58A-EDCF-D23C-4E7B9720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5E8B55-EED7-2402-7C48-E974CC87E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73BC6-0B19-124A-E4CB-0709D4BB3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233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7119-8C5F-480F-41A7-4AB24E62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DFE0F97-2AF5-8139-FA3A-DE1E87E17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DC1136-8361-291B-E7F4-76B88A35B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D5348D-A314-B61F-D604-6E8E3E255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73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45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1CD5-2D3A-30AF-6778-8DF03A01E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1575DC-A255-685A-0505-BD03BDBF5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790F63-413F-BE3F-32AB-C1CB560F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2ABF9-50A9-CB89-B162-64F43B4B9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EF453-F9FA-4937-B9B7-B921229A2D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16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49E8E-A52E-7C6C-21A8-6B521A94E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AB7616-BD7B-6D49-EF2D-87C94D8D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7585AF-B738-A9EA-BA09-BC754766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41E843-3FB3-FCD0-29F0-0E1F93F4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4C7ED-1364-AD15-1E00-9641A3D0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0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04592D-D559-0FE2-9B8B-E99E53D4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189B577-D96E-A948-3C30-E65A0CBD6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59490-AC09-EA48-3C8F-7CF8E6EB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577E21-9652-9F44-052A-662A95D4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2F2F96-67DE-DB32-B340-C42DB97C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132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60D3A7E-B43B-EC43-FE04-8603BA52A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FC2E64-DC13-A18D-F2CB-4D1F74B4B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19B250-0FAC-8FF7-FC07-559D00846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04EFA7-4221-4BB4-918E-09882FFF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4F163C-6325-4C3C-6335-37C525C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368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6A3A1-B774-56A9-373F-8E5B923B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FAC95-F614-AE16-D724-73942C491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A7166-3480-F672-9E16-B3084160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660558-03DA-6D59-2670-62520E51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FCDD3-7AB8-7DE6-2386-50DEFB31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6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D8407B-07D7-168F-FAE8-5990E655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886EF6-81B7-BD39-9195-82FE2C397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5BB492-0C8D-D5D5-9BA8-2CE00C46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F9A90-31A5-5BCC-5969-EEB052E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288B7-E092-A326-E6CD-7A1AE7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86675-C334-905F-A06D-F18F06ED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2BA6C-7053-45BF-749D-1A21150E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BE5FEB-9640-4A43-AF66-532DA255B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B1BEEE-E6A0-960B-EEEF-EC17AE2D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672D89-5DB7-B5C5-93D3-5195D48E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075B81-DC19-7C2A-2D4D-A47366B8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0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5857E-8A29-55CA-1833-8C2E11AB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181CD8-7F66-4853-1A21-541BB1750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4AFB42-581D-E600-F59D-CDD97FA95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C12BA1-B6EB-041A-6C80-10E11483B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AEA9EC-51FA-19A3-B9A4-0746A258A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4047AF5-4C83-5D81-D1CC-B7838248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329D28-94B6-8C4F-114E-1BAF0BB7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522F1B-544A-1F9B-B3E0-93651B25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92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E48BC-C2E0-23DC-0DA5-0F0C3591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D601DE-25B0-FCE4-E6F2-E8C6C5226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C49BD2-39D9-CD5D-23AC-2A17CD11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6CA5F4-A345-B25A-872B-855E8FDC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2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D0620E-F30E-6B17-DDD6-688CA47F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7D5762-23C8-E77F-9C8A-42B3D886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29B08-3C1D-1BA8-5B2A-F21AE41A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9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21B0B-0DD3-1F67-8A6E-09566F6B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CF30C-FDB7-97BB-5A7B-3F59362D9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51F197-24CC-7BAA-564F-2EF3BD415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555981-AB67-8062-169A-4F535321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4A44FC-B455-A61F-B90C-EDD1CA67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4948E8-CD52-2312-115E-156558D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0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8FD9A-6C55-F8DE-2B2E-EEE0E1FB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1CCDDD-7B32-C711-6725-17233C038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13813BB-BB3F-A1F0-0671-29518B55B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7ED8F7-A7FD-81E4-A889-6546A991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097F440-B7F1-40CC-A39D-39954412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CC831F-182A-2F26-957B-2C73BE64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11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DD7D19-07A9-07BB-33AC-594377A0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C06A4-E364-3345-9B74-2EEC873DF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74254-3823-3EEE-8B85-51D6D9D67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D2F74-77BF-4799-828E-E1558F67E950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95470C-32ED-CC21-C25B-1F7F18BC5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9273C-0E2E-EF48-AAD6-F67180E6F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6A5D4E-FD04-46EF-8E34-6623CF2704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6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12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image" Target="../media/image25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image" Target="../media/image25.png"/><Relationship Id="rId4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36.svg"/><Relationship Id="rId4" Type="http://schemas.openxmlformats.org/officeDocument/2006/relationships/image" Target="../media/image15.sv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73-98BB-DB12-C837-96E4BA5A9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Optimierung der Fahrgenauigkeit von </a:t>
            </a:r>
            <a:r>
              <a:rPr lang="de-DE" sz="2800" i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: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Steuerung eines Low-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Cost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-Roboters </a:t>
            </a:r>
            <a:b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</a:b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mittels </a:t>
            </a:r>
            <a:r>
              <a:rPr lang="de-DE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Inertialdaten</a:t>
            </a:r>
            <a:r>
              <a:rPr lang="de-DE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aus der IMU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7EAD95A-766D-BDCE-768F-0CC3D6829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7467"/>
            <a:ext cx="9144000" cy="873709"/>
          </a:xfrm>
        </p:spPr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Charlotte Strang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37513CF-C178-909C-B23E-458E5E57C729}"/>
              </a:ext>
            </a:extLst>
          </p:cNvPr>
          <p:cNvSpPr txBox="1">
            <a:spLocks/>
          </p:cNvSpPr>
          <p:nvPr/>
        </p:nvSpPr>
        <p:spPr>
          <a:xfrm>
            <a:off x="1524000" y="5021176"/>
            <a:ext cx="9144000" cy="873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Palatino Linotype" panose="02040502050505030304" pitchFamily="18" charset="0"/>
              </a:rPr>
              <a:t>18. März 2025</a:t>
            </a:r>
          </a:p>
        </p:txBody>
      </p:sp>
    </p:spTree>
    <p:extLst>
      <p:ext uri="{BB962C8B-B14F-4D97-AF65-F5344CB8AC3E}">
        <p14:creationId xmlns:p14="http://schemas.microsoft.com/office/powerpoint/2010/main" val="39299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BE6BC-A4E6-5B9E-AA87-CC8B2FD4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4B523-600D-47D4-EEC7-348D4F4B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E0B64-5991-CD44-CA64-05FE52D49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99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C58D2-94F3-FF05-064B-1510E62C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86614-99DB-E742-1FB2-3FADD05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59219" cy="1325563"/>
          </a:xfrm>
        </p:spPr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1. Numerische Integration über die 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878AA-A5F7-6B54-8DB6-184DD511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Gyroskop-Daten: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Winkelgeschwindigkeit in  °/s bzw. </a:t>
            </a:r>
            <a:r>
              <a:rPr lang="de-DE" dirty="0" err="1">
                <a:latin typeface="Palatino Linotype" panose="02040502050505030304" pitchFamily="18" charset="0"/>
              </a:rPr>
              <a:t>rad</a:t>
            </a:r>
            <a:r>
              <a:rPr lang="de-DE" dirty="0">
                <a:latin typeface="Palatino Linotype" panose="02040502050505030304" pitchFamily="18" charset="0"/>
              </a:rPr>
              <a:t>/s</a:t>
            </a:r>
          </a:p>
          <a:p>
            <a:r>
              <a:rPr lang="el-GR" dirty="0">
                <a:latin typeface="Palatino Linotype" panose="02040502050505030304" pitchFamily="18" charset="0"/>
              </a:rPr>
              <a:t>θ(</a:t>
            </a:r>
            <a:r>
              <a:rPr lang="de-DE" dirty="0">
                <a:latin typeface="Palatino Linotype" panose="02040502050505030304" pitchFamily="18" charset="0"/>
              </a:rPr>
              <a:t>t) = ∫ </a:t>
            </a:r>
            <a:r>
              <a:rPr lang="el-GR" dirty="0">
                <a:latin typeface="Palatino Linotype" panose="02040502050505030304" pitchFamily="18" charset="0"/>
              </a:rPr>
              <a:t>ω(</a:t>
            </a:r>
            <a:r>
              <a:rPr lang="de-DE" dirty="0">
                <a:latin typeface="Palatino Linotype" panose="02040502050505030304" pitchFamily="18" charset="0"/>
              </a:rPr>
              <a:t>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-Daten: (x, y, z), 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misst Beschleunigung a(t) in m/s</a:t>
            </a:r>
            <a:r>
              <a:rPr lang="de-DE" baseline="30000" dirty="0">
                <a:latin typeface="Palatino Linotype" panose="02040502050505030304" pitchFamily="18" charset="0"/>
              </a:rPr>
              <a:t>2</a:t>
            </a:r>
          </a:p>
          <a:p>
            <a:r>
              <a:rPr lang="de-DE" dirty="0">
                <a:latin typeface="Palatino Linotype" panose="02040502050505030304" pitchFamily="18" charset="0"/>
              </a:rPr>
              <a:t>s(t) = ∫ v(t)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=  ∫ ( ∫a(t)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r>
              <a:rPr lang="de-DE" dirty="0">
                <a:latin typeface="Palatino Linotype" panose="02040502050505030304" pitchFamily="18" charset="0"/>
              </a:rPr>
              <a:t> )</a:t>
            </a:r>
            <a:r>
              <a:rPr lang="de-DE" dirty="0" err="1">
                <a:latin typeface="Palatino Linotype" panose="02040502050505030304" pitchFamily="18" charset="0"/>
              </a:rPr>
              <a:t>dt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0CE29B7-88E3-A98F-D0BF-BAAFC3F4C938}"/>
              </a:ext>
            </a:extLst>
          </p:cNvPr>
          <p:cNvGraphicFramePr>
            <a:graphicFrameLocks noGrp="1"/>
          </p:cNvGraphicFramePr>
          <p:nvPr/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BEBB7DF-C2FA-2F02-0290-133709F59CE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E669-427E-D2E2-BE54-3529948C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4FD12-40BE-505C-8310-2442B8E8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F70283-8660-8C17-D051-9BD783BCF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, 2010: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Algorithmus zur Schätzung der Orientierung eines Objekts</a:t>
            </a:r>
          </a:p>
          <a:p>
            <a:r>
              <a:rPr lang="de-DE" dirty="0">
                <a:latin typeface="Palatino Linotype" panose="02040502050505030304" pitchFamily="18" charset="0"/>
              </a:rPr>
              <a:t>Verwendet Daten von: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(Optional) Magnetometer (absolute Nord-Ausrichtung) </a:t>
            </a: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Vorteil: Schnell, genau und effizient für ressourcenbeschränkte Systeme</a:t>
            </a:r>
          </a:p>
          <a:p>
            <a:pPr marL="228600" lvl="1">
              <a:spcBef>
                <a:spcPts val="1000"/>
              </a:spcBef>
            </a:pPr>
            <a:r>
              <a:rPr lang="de-DE" sz="2800" dirty="0">
                <a:latin typeface="Palatino Linotype" panose="02040502050505030304" pitchFamily="18" charset="0"/>
              </a:rPr>
              <a:t>Anwendung: Mobile Roboter, tragbare Geräte</a:t>
            </a:r>
          </a:p>
          <a:p>
            <a:pPr lvl="1"/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A09C17-8943-832D-6A0E-CB3B5FC01889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150F4-23CE-85D2-44C8-51E8236CA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90BA4-9485-62DF-89B0-8C450C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 – Funktionsweise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0E3E04-F363-DDB9-16AE-60D08A7CE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Quaternionen als stabile Darstellung von Rotationen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kein </a:t>
            </a:r>
            <a:r>
              <a:rPr lang="de-DE" dirty="0" err="1">
                <a:latin typeface="Palatino Linotype" panose="02040502050505030304" pitchFamily="18" charset="0"/>
              </a:rPr>
              <a:t>Gimbal</a:t>
            </a:r>
            <a:r>
              <a:rPr lang="de-DE" dirty="0">
                <a:latin typeface="Palatino Linotype" panose="02040502050505030304" pitchFamily="18" charset="0"/>
              </a:rPr>
              <a:t> Lock, numerisch stabil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Vierdimensionale Darstellung: q = w + xi + </a:t>
            </a:r>
            <a:r>
              <a:rPr lang="de-DE" dirty="0" err="1">
                <a:latin typeface="Palatino Linotype" panose="02040502050505030304" pitchFamily="18" charset="0"/>
              </a:rPr>
              <a:t>yj</a:t>
            </a:r>
            <a:r>
              <a:rPr lang="de-DE" dirty="0">
                <a:latin typeface="Palatino Linotype" panose="02040502050505030304" pitchFamily="18" charset="0"/>
              </a:rPr>
              <a:t> + </a:t>
            </a:r>
            <a:r>
              <a:rPr lang="de-DE" dirty="0" err="1">
                <a:latin typeface="Palatino Linotype" panose="02040502050505030304" pitchFamily="18" charset="0"/>
              </a:rPr>
              <a:t>zk</a:t>
            </a: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Fehlerkorrektur durch </a:t>
            </a:r>
            <a:r>
              <a:rPr lang="de-DE" dirty="0" err="1">
                <a:latin typeface="Palatino Linotype" panose="02040502050505030304" pitchFamily="18" charset="0"/>
              </a:rPr>
              <a:t>Gradientenabstieg</a:t>
            </a:r>
            <a:endParaRPr lang="de-DE" dirty="0">
              <a:latin typeface="Palatino Linotype" panose="02040502050505030304" pitchFamily="18" charset="0"/>
            </a:endParaRP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Minimierung der Differenz zwischen Sensordaten &amp; geschätzter Orientierung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Ohne Magnetometer: Fehlerfunktion basiert ausschließlich auf Gravitationsrichtung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66B8AF-7B71-784C-1485-A98640FE59EA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1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6EE-08CC-3741-641F-BCFB13D04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F0C6-1D27-D8BC-F289-567EE547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5. 2.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C4609B-118C-AF0D-4986-30D2022BD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Initialisierung: Filter zurücksetzen, Startwerte setzen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über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 aktualisieren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Kurskorrektur basierend auf Sensordaten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Fortsetzung bis Zielwinkel (z.B. 90°) erreicht ist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pPr marL="0" indent="0">
              <a:buNone/>
            </a:pPr>
            <a:r>
              <a:rPr lang="de-DE" sz="36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</a:t>
            </a:r>
            <a:r>
              <a:rPr lang="de-DE" sz="4000" dirty="0">
                <a:solidFill>
                  <a:srgbClr val="FF0000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(Motorbasierte Fahrweise)</a:t>
            </a:r>
            <a:endParaRPr lang="de-DE" dirty="0">
              <a:latin typeface="Palatino Linotype" panose="02040502050505030304" pitchFamily="18" charset="0"/>
            </a:endParaRP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660338A-94EC-1293-D39F-4F16232AD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5299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C90DCC-BFCE-56A9-DB9E-65053341F80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7520-1113-2FB9-9E29-874A688D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567E4-F949-D5FA-AC28-6F48D993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7CCF330-63B6-B358-A700-8D5CEFE2162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4C25E9B-073C-A9B6-679D-FA867AF2460C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2009-852B-CF7F-C8EF-1D37323B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BB477-893F-0C44-9490-1C8841A8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1AAE596-4F20-1CE7-6FA4-C10D0F5B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004132D-9074-A9D8-1B79-5B61B48358A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r>
              <a:rPr lang="de-DE" sz="2200" dirty="0">
                <a:latin typeface="Palatino Linotype" panose="02040502050505030304" pitchFamily="18" charset="0"/>
              </a:rPr>
              <a:t>Regelabweichung = Sollwert - Istwert</a:t>
            </a:r>
          </a:p>
          <a:p>
            <a:pPr marL="0" indent="0">
              <a:buNone/>
            </a:pPr>
            <a:endParaRPr lang="de-DE" sz="2200" dirty="0">
              <a:latin typeface="Palatino Linotype" panose="02040502050505030304" pitchFamily="18" charset="0"/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5220590-18E2-C8AD-99B9-36CCD6519E8B}"/>
              </a:ext>
            </a:extLst>
          </p:cNvPr>
          <p:cNvSpPr/>
          <p:nvPr/>
        </p:nvSpPr>
        <p:spPr>
          <a:xfrm>
            <a:off x="6578930" y="2458191"/>
            <a:ext cx="2731325" cy="28500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83CF94C-BCD3-568C-FFDB-450B8997C3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5D49B-659B-B98C-B004-135DFF94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5470E-BE63-F656-541B-43295556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 – Funktionsweise </a:t>
            </a:r>
          </a:p>
        </p:txBody>
      </p:sp>
      <p:pic>
        <p:nvPicPr>
          <p:cNvPr id="10" name="Inhaltsplatzhalter 9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5F648E60-F039-85A3-B90D-3A8323592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37" y="1690688"/>
            <a:ext cx="6273581" cy="3811421"/>
          </a:xfr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4C8EBE4-6FA3-3993-3D15-3C35BA85B5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e(t) = w(t) − x(t)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 err="1">
                <a:latin typeface="Palatino Linotype" panose="02040502050505030304" pitchFamily="18" charset="0"/>
              </a:rPr>
              <a:t>Propotionalanteil</a:t>
            </a:r>
            <a:r>
              <a:rPr lang="de-DE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e-DE" dirty="0" err="1">
                <a:latin typeface="Palatino Linotype" panose="02040502050505030304" pitchFamily="18" charset="0"/>
              </a:rPr>
              <a:t>u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= </a:t>
            </a:r>
            <a:r>
              <a:rPr lang="de-DE" dirty="0" err="1">
                <a:latin typeface="Palatino Linotype" panose="02040502050505030304" pitchFamily="18" charset="0"/>
              </a:rPr>
              <a:t>k</a:t>
            </a:r>
            <a:r>
              <a:rPr lang="de-DE" baseline="-25000" dirty="0" err="1">
                <a:latin typeface="Palatino Linotype" panose="02040502050505030304" pitchFamily="18" charset="0"/>
              </a:rPr>
              <a:t>P</a:t>
            </a:r>
            <a:r>
              <a:rPr lang="de-DE" dirty="0">
                <a:latin typeface="Palatino Linotype" panose="02040502050505030304" pitchFamily="18" charset="0"/>
              </a:rPr>
              <a:t> · e(t)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Integralanteil:</a:t>
            </a:r>
          </a:p>
          <a:p>
            <a:pPr marL="0" indent="0">
              <a:buNone/>
            </a:pPr>
            <a:r>
              <a:rPr lang="fr-FR" dirty="0" err="1">
                <a:latin typeface="Palatino Linotype" panose="02040502050505030304" pitchFamily="18" charset="0"/>
              </a:rPr>
              <a:t>u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= </a:t>
            </a:r>
            <a:r>
              <a:rPr lang="fr-FR" dirty="0" err="1">
                <a:latin typeface="Palatino Linotype" panose="02040502050505030304" pitchFamily="18" charset="0"/>
              </a:rPr>
              <a:t>k</a:t>
            </a:r>
            <a:r>
              <a:rPr lang="fr-FR" baseline="-25000" dirty="0" err="1">
                <a:latin typeface="Palatino Linotype" panose="02040502050505030304" pitchFamily="18" charset="0"/>
              </a:rPr>
              <a:t>I</a:t>
            </a:r>
            <a:r>
              <a:rPr lang="fr-FR" dirty="0">
                <a:latin typeface="Palatino Linotype" panose="02040502050505030304" pitchFamily="18" charset="0"/>
              </a:rPr>
              <a:t> · ∫ e(t)</a:t>
            </a:r>
            <a:r>
              <a:rPr lang="fr-FR" dirty="0" err="1">
                <a:latin typeface="Palatino Linotype" panose="02040502050505030304" pitchFamily="18" charset="0"/>
              </a:rPr>
              <a:t>dt</a:t>
            </a:r>
            <a:r>
              <a:rPr lang="fr-FR" dirty="0">
                <a:latin typeface="Palatino Linotype" panose="02040502050505030304" pitchFamily="18" charset="0"/>
              </a:rPr>
              <a:t> </a:t>
            </a:r>
          </a:p>
          <a:p>
            <a:pPr marL="0" indent="0">
              <a:buNone/>
            </a:pPr>
            <a:endParaRPr lang="fr-FR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fr-FR" u="sng" dirty="0" err="1">
                <a:latin typeface="Palatino Linotype" panose="02040502050505030304" pitchFamily="18" charset="0"/>
              </a:rPr>
              <a:t>Differentialanteil</a:t>
            </a:r>
            <a:r>
              <a:rPr lang="fr-FR" u="sng" dirty="0">
                <a:latin typeface="Palatino Linotype" panose="02040502050505030304" pitchFamily="18" charset="0"/>
              </a:rPr>
              <a:t>:</a:t>
            </a: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</a:rPr>
              <a:t>u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= k</a:t>
            </a:r>
            <a:r>
              <a:rPr lang="da-DK" baseline="-25000" dirty="0">
                <a:latin typeface="Palatino Linotype" panose="02040502050505030304" pitchFamily="18" charset="0"/>
              </a:rPr>
              <a:t>D</a:t>
            </a:r>
            <a:r>
              <a:rPr lang="da-DK" dirty="0">
                <a:latin typeface="Palatino Linotype" panose="02040502050505030304" pitchFamily="18" charset="0"/>
              </a:rPr>
              <a:t> · de(t)/dt</a:t>
            </a:r>
          </a:p>
          <a:p>
            <a:pPr marL="0" indent="0">
              <a:buNone/>
            </a:pPr>
            <a:endParaRPr lang="da-DK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 u(t) =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P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I</a:t>
            </a:r>
            <a:r>
              <a:rPr lang="da-DK" dirty="0">
                <a:latin typeface="Palatino Linotype" panose="02040502050505030304" pitchFamily="18" charset="0"/>
                <a:sym typeface="Wingdings" panose="05000000000000000000" pitchFamily="2" charset="2"/>
              </a:rPr>
              <a:t> + u</a:t>
            </a:r>
            <a:r>
              <a:rPr lang="da-DK" baseline="-25000" dirty="0">
                <a:latin typeface="Palatino Linotype" panose="02040502050505030304" pitchFamily="18" charset="0"/>
                <a:sym typeface="Wingdings" panose="05000000000000000000" pitchFamily="2" charset="2"/>
              </a:rPr>
              <a:t>D</a:t>
            </a:r>
            <a:endParaRPr lang="de-DE" baseline="-25000" dirty="0">
              <a:latin typeface="Palatino Linotype" panose="02040502050505030304" pitchFamily="18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E5849E-8B5A-84ED-BF38-3E8FAAF60B3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86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0B28-408A-B554-7372-C82179AD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15E95-5A95-44B6-E029-1B0C90AC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5. 3. PID-Regler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0B5AF6-8B5C-9D0A-4F7F-6935B844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1374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In der Kurve: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Zielwinkel w(t) ist Vielfaches von 90° im Intervall [-180°, 180°]</a:t>
            </a:r>
          </a:p>
          <a:p>
            <a:pPr marL="0" indent="0">
              <a:buNone/>
            </a:pPr>
            <a:endParaRPr lang="de-DE" u="sng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Auf der Geraden:</a:t>
            </a:r>
          </a:p>
          <a:p>
            <a:r>
              <a:rPr lang="de-DE" dirty="0">
                <a:latin typeface="Palatino Linotype" panose="02040502050505030304" pitchFamily="18" charset="0"/>
              </a:rPr>
              <a:t>Geradenlänge ist durch die Zeit vorgegeben (3s) </a:t>
            </a:r>
          </a:p>
          <a:p>
            <a:r>
              <a:rPr lang="de-DE" dirty="0">
                <a:latin typeface="Palatino Linotype" panose="02040502050505030304" pitchFamily="18" charset="0"/>
              </a:rPr>
              <a:t>Orientierung aus der vorangegangenen Kurve wird gehalten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  <a:latin typeface="Palatino Linotype" panose="02040502050505030304" pitchFamily="18" charset="0"/>
              </a:rPr>
              <a:t>!</a:t>
            </a:r>
            <a:r>
              <a:rPr lang="de-DE" dirty="0">
                <a:latin typeface="Palatino Linotype" panose="02040502050505030304" pitchFamily="18" charset="0"/>
              </a:rPr>
              <a:t> Der Offset wird vor Fahrtbeginn einmalig kalibriert – Drift, der sich danach entwickelt, kann nicht mehr korrigiert werden.</a:t>
            </a:r>
          </a:p>
          <a:p>
            <a:pPr marL="0" indent="0">
              <a:buNone/>
            </a:pPr>
            <a:endParaRPr lang="de-DE" sz="4000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B6C762B4-8848-E668-543D-2BD4B7E9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29625"/>
              </p:ext>
            </p:extLst>
          </p:nvPr>
        </p:nvGraphicFramePr>
        <p:xfrm>
          <a:off x="7445828" y="4792207"/>
          <a:ext cx="4582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229">
                  <a:extLst>
                    <a:ext uri="{9D8B030D-6E8A-4147-A177-3AD203B41FA5}">
                      <a16:colId xmlns:a16="http://schemas.microsoft.com/office/drawing/2014/main" val="29900869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0460583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715149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Steuerungsmodell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Kurve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Gerade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88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Motorisierte Fahrweise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de-DE" dirty="0">
                          <a:latin typeface="Palatino Linotype" panose="02040502050505030304" pitchFamily="18" charset="0"/>
                          <a:sym typeface="Symbol" panose="05050102010706020507" pitchFamily="18" charset="2"/>
                        </a:rPr>
                        <a:t>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34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Numerische</a:t>
                      </a:r>
                      <a:r>
                        <a:rPr lang="de-DE" baseline="0" dirty="0">
                          <a:latin typeface="Palatino Linotype" panose="02040502050505030304" pitchFamily="18" charset="0"/>
                        </a:rPr>
                        <a:t> Integration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()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17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Palatino Linotype" panose="02040502050505030304" pitchFamily="18" charset="0"/>
                        </a:rPr>
                        <a:t>Madgwick</a:t>
                      </a:r>
                      <a:r>
                        <a:rPr lang="de-DE" dirty="0">
                          <a:latin typeface="Palatino Linotype" panose="02040502050505030304" pitchFamily="18" charset="0"/>
                        </a:rPr>
                        <a:t>-Filter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</a:t>
                      </a:r>
                      <a:endParaRPr lang="de-DE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37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Palatino Linotype" panose="02040502050505030304" pitchFamily="18" charset="0"/>
                        </a:rPr>
                        <a:t>PID-Regler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latin typeface="Palatino Linotype" panose="02040502050505030304" pitchFamily="18" charset="0"/>
                          <a:sym typeface="Wingdings" panose="05000000000000000000" pitchFamily="2" charset="2"/>
                        </a:rPr>
                        <a:t></a:t>
                      </a:r>
                      <a:endParaRPr lang="de-DE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1180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CCCD597-B238-80AB-34FB-2FFF577BFC3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18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4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4A8F-682C-036D-515D-57F0C991E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7716F-41F3-21FC-DD03-F7DB0FAD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C633B-4A0D-7BAC-B47F-429E6A3F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Madgwick</a:t>
            </a: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solidFill>
                  <a:schemeClr val="bg2">
                    <a:lumMod val="75000"/>
                  </a:schemeClr>
                </a:solidFill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408C-B643-0DFA-FF34-2899A3788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0609B-2A60-329E-92C9-5E860312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Fahrplan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9FBE41-EA0E-2CD9-C5D5-4EECA8991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Problemstellung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IMU-Fehlerbehandlung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Versuchsaufbau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IMU-basierte Steuerungsverfahren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Numerische Integration </a:t>
            </a:r>
          </a:p>
          <a:p>
            <a:pPr marL="971550" lvl="1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  <a:p>
            <a:pPr marL="971550" lvl="1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Forschungsfragen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Evaluation der Ergebnisse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Zusammenfassung</a:t>
            </a:r>
          </a:p>
          <a:p>
            <a:pPr marL="514350" lvl="1" indent="-51435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6"/>
            </a:pPr>
            <a:r>
              <a:rPr lang="de-DE" sz="2800" dirty="0">
                <a:latin typeface="Palatino Linotype" panose="02040502050505030304" pitchFamily="18" charset="0"/>
              </a:rPr>
              <a:t>Untersuchungen in der Zukunft</a:t>
            </a:r>
          </a:p>
          <a:p>
            <a:pPr marL="971550" lvl="1" indent="-514350">
              <a:buAutoNum type="arabicPeriod" startAt="6"/>
            </a:pPr>
            <a:endParaRPr lang="de-DE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1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A06C4-BEB4-95F4-762D-E14F5EB0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212CA-D42B-26F2-AFDE-5C6F0C8F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6.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9F8257-875C-0A58-48DE-9C4F3D35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800" dirty="0" err="1"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latin typeface="Palatino Linotype" panose="02040502050505030304" pitchFamily="18" charset="0"/>
              </a:rPr>
              <a:t> verbessern, wenn man IMU-Daten statt nur die Motorsteuerung nutzt?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Welche Fehler gibt es in den IMU-Daten und welche entsprechenden  Minimierungsstrategien werden genutzt? </a:t>
            </a: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-Filter: Höhere Kurvengenauigkeit als Numerische Integration? Verlängert der Filter-Einsatz die Fahrtzeit? </a:t>
            </a: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0C9FC95-B160-20C7-B53A-BAAB2FCE442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2D81-C573-B7CD-29A8-EEF340D47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F3EC9-1518-B6E2-EC4E-023422D2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3B2481-C373-AE99-63B8-146015FEF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C0744A9-C5F0-6725-6F89-A8593BBF712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Folienzoom 7"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3702104"/>
                  </p:ext>
                </p:extLst>
              </p:nvPr>
            </p:nvGraphicFramePr>
            <p:xfrm>
              <a:off x="96798" y="2916195"/>
              <a:ext cx="4629844" cy="2604287"/>
            </p:xfrm>
            <a:graphic>
              <a:graphicData uri="http://schemas.microsoft.com/office/powerpoint/2016/slidezoom">
                <pslz:sldZm>
                  <pslz:sldZmObj sldId="294" cId="2851240541">
                    <pslz:zmPr id="{11DE8C6D-3227-4E2F-B9B5-2FE2787FF09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Folien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194722A-2487-8435-AFC8-3F79EE2452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798" y="2916195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2875572"/>
                  </p:ext>
                </p:extLst>
              </p:nvPr>
            </p:nvGraphicFramePr>
            <p:xfrm>
              <a:off x="3781078" y="2916194"/>
              <a:ext cx="4629844" cy="2604287"/>
            </p:xfrm>
            <a:graphic>
              <a:graphicData uri="http://schemas.microsoft.com/office/powerpoint/2016/slidezoom">
                <pslz:sldZm>
                  <pslz:sldZmObj sldId="297" cId="111364560">
                    <pslz:zmPr id="{DC19EC4B-F09D-411E-B0CF-468707E7EE3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Folienzoom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350B43A-D328-DA55-6C03-1F203BEE4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1078" y="2916194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Folienzoom 15"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2697706"/>
                  </p:ext>
                </p:extLst>
              </p:nvPr>
            </p:nvGraphicFramePr>
            <p:xfrm>
              <a:off x="7670375" y="2916193"/>
              <a:ext cx="4629844" cy="2604287"/>
            </p:xfrm>
            <a:graphic>
              <a:graphicData uri="http://schemas.microsoft.com/office/powerpoint/2016/slidezoom">
                <pslz:sldZm>
                  <pslz:sldZmObj sldId="298" cId="2529269161">
                    <pslz:zmPr id="{B26F322A-4378-4289-993B-EA2FF7F0C289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29844" cy="2604287"/>
                        </a:xfrm>
                        <a:prstGeom prst="rect">
                          <a:avLst/>
                        </a:prstGeom>
                        <a:ln w="3175">
                          <a:solidFill>
                            <a:schemeClr val="bg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Folienzoom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E884D8A-B8BF-5A3C-B51E-8176F43E28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0375" y="2916193"/>
                <a:ext cx="4629844" cy="2604287"/>
              </a:xfrm>
              <a:prstGeom prst="rect">
                <a:avLst/>
              </a:prstGeom>
              <a:ln w="3175">
                <a:solidFill>
                  <a:schemeClr val="bg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8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00162F9-669F-4B4B-136E-780AE581A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2951" y="943968"/>
            <a:ext cx="7446097" cy="5584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BB0D50-32D7-1EAF-8C07-415DB2315850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Motorbasierte Fahrweise</a:t>
            </a:r>
          </a:p>
        </p:txBody>
      </p:sp>
    </p:spTree>
    <p:extLst>
      <p:ext uri="{BB962C8B-B14F-4D97-AF65-F5344CB8AC3E}">
        <p14:creationId xmlns:p14="http://schemas.microsoft.com/office/powerpoint/2010/main" val="2851240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C9B95-8084-52E9-032C-44B65B92D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27B51E6-17A2-0CA7-7C97-60C2A8A8C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7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82AADBF-0ACE-72EF-C39D-5A9D39CBA7A9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latin typeface="Palatino Linotype" panose="02040502050505030304" pitchFamily="18" charset="0"/>
              </a:rPr>
              <a:t>Numerische Integration</a:t>
            </a:r>
          </a:p>
        </p:txBody>
      </p:sp>
    </p:spTree>
    <p:extLst>
      <p:ext uri="{BB962C8B-B14F-4D97-AF65-F5344CB8AC3E}">
        <p14:creationId xmlns:p14="http://schemas.microsoft.com/office/powerpoint/2010/main" val="111364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733D-62F5-694B-656B-FBBE437B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82A1B3-E38F-CF93-ED6D-77E20D831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72951" y="943969"/>
            <a:ext cx="7446096" cy="55845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A41511-A5EB-591D-2E65-C5EFBA06C424}"/>
              </a:ext>
            </a:extLst>
          </p:cNvPr>
          <p:cNvSpPr txBox="1"/>
          <p:nvPr/>
        </p:nvSpPr>
        <p:spPr>
          <a:xfrm>
            <a:off x="3287412" y="759302"/>
            <a:ext cx="5617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latin typeface="Palatino Linotype" panose="02040502050505030304" pitchFamily="18" charset="0"/>
              </a:rPr>
              <a:t>Madgwick</a:t>
            </a:r>
            <a:r>
              <a:rPr lang="de-DE" sz="3200" dirty="0">
                <a:latin typeface="Palatino Linotype" panose="02040502050505030304" pitchFamily="18" charset="0"/>
              </a:rPr>
              <a:t>-Filter</a:t>
            </a:r>
          </a:p>
        </p:txBody>
      </p:sp>
    </p:spTree>
    <p:extLst>
      <p:ext uri="{BB962C8B-B14F-4D97-AF65-F5344CB8AC3E}">
        <p14:creationId xmlns:p14="http://schemas.microsoft.com/office/powerpoint/2010/main" val="252926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8861-BD03-9751-1CE5-ADF494CA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27E522-3E82-4975-DB88-1928046F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D43AE7-699A-85B6-D2BC-22BBBC47C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DC5E81-AC1B-5148-4421-61CB628B7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6506" y="2529369"/>
            <a:ext cx="6998988" cy="41753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DCE156-2A42-337F-5C15-AFA9794E49B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1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49F41-9A08-3F1D-199E-8A2800328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8D15F-6703-7D89-949C-91A792003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07791-04AF-E842-B914-BD1BA18B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FE774AD-8E28-8470-68BF-7E11676E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567506"/>
            <a:ext cx="5203494" cy="31042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B719DD8-E50F-2DAA-54C4-50C4F264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3473" y="2572087"/>
            <a:ext cx="5203494" cy="310420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4BAD6ED-BEFE-9661-4A68-C3FC71F015A0}"/>
              </a:ext>
            </a:extLst>
          </p:cNvPr>
          <p:cNvSpPr txBox="1"/>
          <p:nvPr/>
        </p:nvSpPr>
        <p:spPr>
          <a:xfrm>
            <a:off x="1636402" y="5891851"/>
            <a:ext cx="360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inkl. Offset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CDA22-6CF2-31A5-7731-4ECAE4404008}"/>
              </a:ext>
            </a:extLst>
          </p:cNvPr>
          <p:cNvSpPr txBox="1"/>
          <p:nvPr/>
        </p:nvSpPr>
        <p:spPr>
          <a:xfrm>
            <a:off x="7310071" y="5874657"/>
            <a:ext cx="331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Gyroskop-Daten (kalibriert)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901FABC-10D2-BACD-E03A-52D0DF0B7E08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7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D1845-E9E1-B6D2-8AC5-BE94921F7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87D80-53ED-A233-F5A8-BA41435D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88E2AFB-06F7-D48C-5A18-5644ABB543EA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94125F-348A-D4FE-F01F-050AE5D87A9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27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8323011"/>
                  </p:ext>
                </p:extLst>
              </p:nvPr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8283AD4-F330-C7D7-80DA-8A02DE89BE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0691503"/>
                  </p:ext>
                </p:extLst>
              </p:nvPr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2BFF9AA-4587-DDD8-9329-A6596C9C70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888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AB326-ADC2-7DE5-0E5B-BB988D73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82BDEE4-4DD2-E93E-B56E-14A9281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5577DB-600C-62B6-AD3D-084A1C7FD62F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Palatino Linotype" panose="02040502050505030304" pitchFamily="18" charset="0"/>
              </a:rPr>
              <a:t>Gyroskop-Daten</a:t>
            </a:r>
          </a:p>
        </p:txBody>
      </p:sp>
    </p:spTree>
    <p:extLst>
      <p:ext uri="{BB962C8B-B14F-4D97-AF65-F5344CB8AC3E}">
        <p14:creationId xmlns:p14="http://schemas.microsoft.com/office/powerpoint/2010/main" val="354128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C4A59-EDD5-9E21-33CC-3C105B003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79DAB38-60DE-A022-EB10-E175FE3A2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69536" y="811181"/>
            <a:ext cx="7052928" cy="604681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F8D55EE-9123-219C-7D44-45D85FAB9782}"/>
              </a:ext>
            </a:extLst>
          </p:cNvPr>
          <p:cNvSpPr txBox="1"/>
          <p:nvPr/>
        </p:nvSpPr>
        <p:spPr>
          <a:xfrm>
            <a:off x="4794421" y="164165"/>
            <a:ext cx="332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Palatino Linotype" panose="02040502050505030304" pitchFamily="18" charset="0"/>
              </a:rPr>
              <a:t>Akzelerometer</a:t>
            </a:r>
            <a:r>
              <a:rPr lang="de-DE" sz="2400" dirty="0">
                <a:latin typeface="Palatino Linotype" panose="02040502050505030304" pitchFamily="18" charset="0"/>
              </a:rPr>
              <a:t>-Daten</a:t>
            </a:r>
          </a:p>
        </p:txBody>
      </p:sp>
    </p:spTree>
    <p:extLst>
      <p:ext uri="{BB962C8B-B14F-4D97-AF65-F5344CB8AC3E}">
        <p14:creationId xmlns:p14="http://schemas.microsoft.com/office/powerpoint/2010/main" val="358742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1931E-35EB-0A6B-C322-BDE75879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CD94866-14B5-362A-768F-01A8DDFA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4724" y="1348892"/>
            <a:ext cx="5987999" cy="449100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DEEB0B3-DF70-8B16-1032-13831932B357}"/>
              </a:ext>
            </a:extLst>
          </p:cNvPr>
          <p:cNvSpPr txBox="1"/>
          <p:nvPr/>
        </p:nvSpPr>
        <p:spPr>
          <a:xfrm>
            <a:off x="3655563" y="5915235"/>
            <a:ext cx="451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D4A063-F201-9890-6BD2-AB2BD7AAA3B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29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E2F90-A744-8D32-A682-B752E054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4A887-9394-55D1-9CE7-29BBDA6B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E13F313-B4B5-6705-068E-32CB984FF446}"/>
              </a:ext>
            </a:extLst>
          </p:cNvPr>
          <p:cNvSpPr txBox="1">
            <a:spLocks/>
          </p:cNvSpPr>
          <p:nvPr/>
        </p:nvSpPr>
        <p:spPr>
          <a:xfrm>
            <a:off x="838200" y="1365009"/>
            <a:ext cx="10790208" cy="63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de-DE" sz="200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EC1AA1-6889-ECD3-7C12-0E24F66A5216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794950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1" cId="3541284525">
                    <pslz:zmPr id="{525997D2-C9ED-4496-A261-571910DB6F9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Folien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7DF322-4BBD-6217-3548-567887602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4950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Folienzoom 10"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2767" y="2142801"/>
              <a:ext cx="7525265" cy="4232962"/>
            </p:xfrm>
            <a:graphic>
              <a:graphicData uri="http://schemas.microsoft.com/office/powerpoint/2016/slidezoom">
                <pslz:sldZm>
                  <pslz:sldZmObj sldId="302" cId="3587420640">
                    <pslz:zmPr id="{219AA5A6-63C3-498A-A839-B511A3C1766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525265" cy="423296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Folien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55BBB4B-7D64-60D8-CF79-CBCC30121F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2767" y="2142801"/>
                <a:ext cx="7525265" cy="4232962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48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7FBAA-7B81-378C-4164-AE98DEF80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FE55D-7E3F-5D75-33A7-E78543FD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F98AD9-76B0-1DC1-CD97-A9A716A2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1C5C91-614B-BD8B-368E-92DFCE4E0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10100" y="2807155"/>
            <a:ext cx="6553100" cy="3909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EBEEF4-42C8-F824-D1FE-BEF7CB75AB32}"/>
              </a:ext>
            </a:extLst>
          </p:cNvPr>
          <p:cNvSpPr/>
          <p:nvPr/>
        </p:nvSpPr>
        <p:spPr>
          <a:xfrm>
            <a:off x="6007682" y="2637712"/>
            <a:ext cx="2525485" cy="407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15F72-C970-95D3-A4F4-3029E74C49AF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6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FC3DC-39AA-13DC-F777-5AEBE5A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D8BDF-3AFC-9B47-1BCC-66BECB51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38BAA5-121B-11F1-DBC6-5EAF1783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sz="2000" dirty="0" err="1">
                <a:latin typeface="Palatino Linotype" panose="02040502050505030304" pitchFamily="18" charset="0"/>
              </a:rPr>
              <a:t>Madgwick</a:t>
            </a:r>
            <a:r>
              <a:rPr lang="de-DE" sz="2000" dirty="0">
                <a:latin typeface="Palatino Linotype" panose="02040502050505030304" pitchFamily="18" charset="0"/>
              </a:rPr>
              <a:t>-Filter: Höhere Kurvengenauigkeit als Numerische Integration? </a:t>
            </a:r>
            <a:br>
              <a:rPr lang="de-DE" sz="2000" dirty="0">
                <a:latin typeface="Palatino Linotype" panose="02040502050505030304" pitchFamily="18" charset="0"/>
              </a:rPr>
            </a:br>
            <a:r>
              <a:rPr lang="de-DE" sz="2000" dirty="0">
                <a:latin typeface="Palatino Linotype" panose="02040502050505030304" pitchFamily="18" charset="0"/>
              </a:rPr>
              <a:t>Verlängert der Filter-Einsatz die Fahrtzeit? 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Ja! (in den Kurven)</a:t>
            </a:r>
          </a:p>
          <a:p>
            <a:pPr marL="0" indent="0">
              <a:buNone/>
            </a:pPr>
            <a:r>
              <a:rPr lang="de-DE" sz="2000" dirty="0">
                <a:latin typeface="Palatino Linotype" panose="02040502050505030304" pitchFamily="18" charset="0"/>
              </a:rPr>
              <a:t>Nein! (nicht merklich)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C4A810-B0A4-481D-B8CB-BFEB3A3B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78" y="3085072"/>
            <a:ext cx="4272384" cy="183244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6EA9FA-71AD-97C1-783E-D21826FA414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32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7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745BC-3BD4-5E3D-40F3-49815268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BEA7-91B6-CC66-E59A-60F9EB63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2629DE-FBAA-20C1-C399-8D52A081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5CCF98-9FF6-674F-49F5-A9F19367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410545"/>
            <a:ext cx="6553100" cy="39093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8EC791-A75E-CF8A-7EF6-7359B5BE4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9245" y="2410545"/>
            <a:ext cx="2584135" cy="39093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7420EA9-152D-ECFA-CFDF-1D9DF0E753E5}"/>
              </a:ext>
            </a:extLst>
          </p:cNvPr>
          <p:cNvSpPr txBox="1"/>
          <p:nvPr/>
        </p:nvSpPr>
        <p:spPr>
          <a:xfrm>
            <a:off x="1173892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Kurvengenauigkeit (Zielwinkel 90°)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DA20574-2B7F-E8EA-414C-19C0784A2404}"/>
              </a:ext>
            </a:extLst>
          </p:cNvPr>
          <p:cNvSpPr txBox="1"/>
          <p:nvPr/>
        </p:nvSpPr>
        <p:spPr>
          <a:xfrm>
            <a:off x="8237839" y="6337918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Streckengenauigkeit (Zielwinkel 0°)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E54DD8-78DA-A701-DCE6-7A73F293B49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33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44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D28E-E976-92EF-F174-10184B24E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7AD59-BAFA-25C5-F117-0EAC426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247EEC-A6E7-EE3E-13FB-99FBC6D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A3F79D-FC09-2EF4-E180-043329E1F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4333" y="2904055"/>
            <a:ext cx="2959148" cy="22193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C159-F4FF-899B-6F02-E7ADD95D8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5317" y="2904055"/>
            <a:ext cx="2959148" cy="22193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AE73B11-192F-A5FB-0D95-CA517F7E5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349" y="2904055"/>
            <a:ext cx="2959148" cy="221936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63A0334-E372-27AB-D4BA-25A83ECE8091}"/>
              </a:ext>
            </a:extLst>
          </p:cNvPr>
          <p:cNvSpPr txBox="1"/>
          <p:nvPr/>
        </p:nvSpPr>
        <p:spPr>
          <a:xfrm>
            <a:off x="1205595" y="5180348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A0A86B-EE63-81F6-1EE6-45757C74D8B7}"/>
              </a:ext>
            </a:extLst>
          </p:cNvPr>
          <p:cNvSpPr txBox="1"/>
          <p:nvPr/>
        </p:nvSpPr>
        <p:spPr>
          <a:xfrm>
            <a:off x="3988914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3247216-021E-0CC5-969B-B0C9B6A50374}"/>
              </a:ext>
            </a:extLst>
          </p:cNvPr>
          <p:cNvSpPr txBox="1"/>
          <p:nvPr/>
        </p:nvSpPr>
        <p:spPr>
          <a:xfrm>
            <a:off x="6726505" y="5194565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F316BC-2C36-C57C-610F-089095DC6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946301" y="2904055"/>
            <a:ext cx="2959148" cy="221936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7BD0215-E8B1-BD9B-D0F8-9EBDC5485093}"/>
              </a:ext>
            </a:extLst>
          </p:cNvPr>
          <p:cNvSpPr txBox="1"/>
          <p:nvPr/>
        </p:nvSpPr>
        <p:spPr>
          <a:xfrm>
            <a:off x="9577489" y="5194565"/>
            <a:ext cx="169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PID-Regler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D056B16-9967-F441-9E06-D4BECA64D781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61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E94A-B22A-3F97-CED9-F0575F991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88F714-C9A7-A8C6-01E6-845D2D96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A2EDC8-8BCB-FCAF-F0B7-FB51FB51D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2"/>
            <a:ext cx="10515600" cy="7579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0" indent="0">
              <a:buNone/>
            </a:pPr>
            <a:endParaRPr lang="de-DE" sz="2000" dirty="0">
              <a:latin typeface="Palatino Linotype" panose="0204050205050503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8E1BAC-7679-0E1D-90DD-6DF66FC6ED4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41E94D-ECD6-D5CC-B885-D660AB187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5999" y="2902015"/>
            <a:ext cx="5274647" cy="395598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D1CDA4-07AC-3368-EBAD-35A830E9E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2902015"/>
            <a:ext cx="5257800" cy="394335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2A4F27C-E68B-32D3-EEBF-3110C614F383}"/>
              </a:ext>
            </a:extLst>
          </p:cNvPr>
          <p:cNvSpPr txBox="1"/>
          <p:nvPr/>
        </p:nvSpPr>
        <p:spPr>
          <a:xfrm>
            <a:off x="2618714" y="2566214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Motorbasiert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9DBF22-5DA1-ACD4-7CB3-738DE330F128}"/>
              </a:ext>
            </a:extLst>
          </p:cNvPr>
          <p:cNvSpPr txBox="1"/>
          <p:nvPr/>
        </p:nvSpPr>
        <p:spPr>
          <a:xfrm>
            <a:off x="7876514" y="2566213"/>
            <a:ext cx="169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Gerade fahren: PID-Regler</a:t>
            </a:r>
          </a:p>
        </p:txBody>
      </p:sp>
    </p:spTree>
    <p:extLst>
      <p:ext uri="{BB962C8B-B14F-4D97-AF65-F5344CB8AC3E}">
        <p14:creationId xmlns:p14="http://schemas.microsoft.com/office/powerpoint/2010/main" val="780803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F952-D2F9-2B1C-64BA-CAE058588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E7EC1-4AA4-77EE-5A6C-96BEEE34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8. Zusammenfassung – Forschungsfragen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8A48FF-A074-7C3E-3B5F-61284001D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de-DE" sz="28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800" dirty="0" err="1">
                <a:latin typeface="Palatino Linotype" panose="02040502050505030304" pitchFamily="18" charset="0"/>
              </a:rPr>
              <a:t>Murmecha</a:t>
            </a:r>
            <a:r>
              <a:rPr lang="de-DE" sz="28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Kurvengenauigkeit steigt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Welche Fehler gibt es in den IMU-Daten und welche entsprechenden Minimierungsstrategien werden genutzt? 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Offset gefunden und entfernt, Rauschen vorhanden aber unkritisch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-Filter: Höhere Kurvengenauigkeit als Numerische Integration? Verlängert der Filter-Einsatz die Fahrtzeit?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00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Ja! höhere Kurvengenauigkeit erreicht. Nein, Fahrtzeit ist ähnlich.</a:t>
            </a:r>
            <a:endParaRPr lang="de-DE" dirty="0">
              <a:highlight>
                <a:srgbClr val="00FF00"/>
              </a:highlight>
              <a:latin typeface="Palatino Linotype" panose="02040502050505030304" pitchFamily="18" charset="0"/>
            </a:endParaRPr>
          </a:p>
          <a:p>
            <a:pPr marL="514350" indent="-514350">
              <a:buAutoNum type="arabicPeriod"/>
            </a:pPr>
            <a:r>
              <a:rPr lang="de-DE" dirty="0">
                <a:latin typeface="Palatino Linotype" panose="02040502050505030304" pitchFamily="18" charset="0"/>
              </a:rPr>
              <a:t>Kann ein PID-Regler die Steuerungsgenauigkeit (insbesondere die Streckengenauigkeit) verbessern?</a:t>
            </a:r>
          </a:p>
          <a:p>
            <a:pPr marL="457200" lvl="1" indent="0">
              <a:buNone/>
            </a:pPr>
            <a:r>
              <a:rPr lang="de-DE" dirty="0">
                <a:highlight>
                  <a:srgbClr val="FFFF00"/>
                </a:highlight>
                <a:latin typeface="Palatino Linotype" panose="02040502050505030304" pitchFamily="18" charset="0"/>
                <a:sym typeface="Wingdings" panose="05000000000000000000" pitchFamily="2" charset="2"/>
              </a:rPr>
              <a:t> Möglicherweise, aber nicht innerhalb dieser Untersuchung.</a:t>
            </a:r>
            <a:endParaRPr lang="de-DE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1F099B6-0B82-38F2-69FB-917BA29FD0FB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62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0C3C-03AD-6C1D-2C7C-39BBBFFD1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EC2C2-04E0-F470-6047-D32900D3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9. Untersuchungen in der Zukunft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EEA76E-58C8-F053-CB37-67E3346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Palatino Linotype" panose="02040502050505030304" pitchFamily="18" charset="0"/>
              </a:rPr>
              <a:t>Numerische Integration testen für die Strecken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 könnte durch GPS/Magnetometer zusätzlich in IMU gesenkt werden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PID: Tuning der Parameter mit neuronalem Netz, möglicherweise bessere Verfahren zur Driftminimierung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2C5ADA-43E1-C637-F408-6628E44D8D03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18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0A5C-A582-75B4-51CC-8A691CAF5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091A8-961C-E257-331C-CE4B331A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Zeit für Ihre Fragen!</a:t>
            </a:r>
          </a:p>
        </p:txBody>
      </p:sp>
    </p:spTree>
    <p:extLst>
      <p:ext uri="{BB962C8B-B14F-4D97-AF65-F5344CB8AC3E}">
        <p14:creationId xmlns:p14="http://schemas.microsoft.com/office/powerpoint/2010/main" val="3808639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DB48FE-E467-B2E2-E12D-DFE9DF8C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7A433-776C-1AA0-AA9F-AF5C29980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C9C45-4A8F-016B-BFC9-76ACC9ACA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27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de-DE" sz="2000" dirty="0">
                <a:latin typeface="Palatino Linotype" panose="02040502050505030304" pitchFamily="18" charset="0"/>
              </a:rPr>
              <a:t>Wie lässt sich die Fahrgenauigkeit von </a:t>
            </a:r>
            <a:r>
              <a:rPr lang="de-DE" sz="2000" dirty="0" err="1">
                <a:latin typeface="Palatino Linotype" panose="02040502050505030304" pitchFamily="18" charset="0"/>
              </a:rPr>
              <a:t>Murmecha</a:t>
            </a:r>
            <a:r>
              <a:rPr lang="de-DE" sz="2000" dirty="0">
                <a:latin typeface="Palatino Linotype" panose="02040502050505030304" pitchFamily="18" charset="0"/>
              </a:rPr>
              <a:t> verbessern, wenn man IMU-Daten statt nur die Motorsteuerung nutzt?</a:t>
            </a: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8D16FC-DD5E-27BD-ADFA-495319B1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60" y="3128037"/>
            <a:ext cx="3665232" cy="2748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6F2C07B-B0E4-FC67-CA1F-CD41E8733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8568" y="3128037"/>
            <a:ext cx="3665232" cy="27489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4BAD19-4CA7-5B23-10B5-8908EC011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152" y="3128037"/>
            <a:ext cx="3665232" cy="274892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F819A01-8EBB-8FCA-9AF6-EEE0C529C2C7}"/>
              </a:ext>
            </a:extLst>
          </p:cNvPr>
          <p:cNvSpPr txBox="1"/>
          <p:nvPr/>
        </p:nvSpPr>
        <p:spPr>
          <a:xfrm>
            <a:off x="1048283" y="5862745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Motorbasierte Fahrweise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1880DB-521B-955D-AA5D-E4A068F6C905}"/>
              </a:ext>
            </a:extLst>
          </p:cNvPr>
          <p:cNvSpPr txBox="1"/>
          <p:nvPr/>
        </p:nvSpPr>
        <p:spPr>
          <a:xfrm>
            <a:off x="4593490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Numerische Integration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AA76AF-424C-71E1-C61F-C95E78DB8F5B}"/>
              </a:ext>
            </a:extLst>
          </p:cNvPr>
          <p:cNvSpPr txBox="1"/>
          <p:nvPr/>
        </p:nvSpPr>
        <p:spPr>
          <a:xfrm>
            <a:off x="8138698" y="5876962"/>
            <a:ext cx="276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6434E8-990B-9F6C-CB9A-40E4B4433BF5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39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6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561A0-8000-2F38-82A4-D0E427EF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3D5D4C-9B2D-D240-AE70-233237CE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1. Problemstellung – Lösungsansatz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528547-A2F6-5521-7120-E6113AC9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Roboter befähigen, seinen Gleichgewichtssinn (IMU) zu verwenden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„Inertial Measurement Unit“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Gyroskop (Winkelgeschwindigkeit)</a:t>
            </a:r>
          </a:p>
          <a:p>
            <a:pPr lvl="1"/>
            <a:r>
              <a:rPr lang="de-DE" dirty="0" err="1">
                <a:latin typeface="Palatino Linotype" panose="02040502050505030304" pitchFamily="18" charset="0"/>
              </a:rPr>
              <a:t>Akzelerometer</a:t>
            </a:r>
            <a:r>
              <a:rPr lang="de-DE" dirty="0">
                <a:latin typeface="Palatino Linotype" panose="02040502050505030304" pitchFamily="18" charset="0"/>
              </a:rPr>
              <a:t> (eigene Beschleunigung, Erdbeschleunigung)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(Optional) Magnetometer (absolute Nord-Ausrichtung) </a:t>
            </a:r>
            <a:endParaRPr lang="de-DE" dirty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sorgt für Orientierung und Kenntnis der eigenen Lage im Raum</a:t>
            </a:r>
          </a:p>
          <a:p>
            <a:r>
              <a:rPr lang="de-DE" dirty="0">
                <a:latin typeface="Palatino Linotype" panose="02040502050505030304" pitchFamily="18" charset="0"/>
              </a:rPr>
              <a:t>Ermöglicht Kurskorrekturen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IMU-basierte Steuerungsmodelle: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Numerische Integration der IMU-Daten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des </a:t>
            </a:r>
            <a:r>
              <a:rPr lang="de-DE" dirty="0" err="1">
                <a:latin typeface="Palatino Linotype" panose="02040502050505030304" pitchFamily="18" charset="0"/>
              </a:rPr>
              <a:t>Madgwick</a:t>
            </a:r>
            <a:r>
              <a:rPr lang="de-DE" dirty="0">
                <a:latin typeface="Palatino Linotype" panose="02040502050505030304" pitchFamily="18" charset="0"/>
              </a:rPr>
              <a:t>-Filters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Einsatz eines PID-Reglers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7043B0-03ED-8117-4588-D25F9295F990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8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D912E1-DC7D-A061-3BDF-3E281B14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5757A1-4F66-C84F-3EBF-B640FD43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EAFC8-FAE7-E92B-0A33-F364E2CB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E40699-DE1A-1109-23C0-D2EE47E4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515DB18-9578-F923-FBBB-77EC8EB4266E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40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5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7A533B-4456-13FF-BE42-945B5F2A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F55825-88FD-779E-A6EE-3977F220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7. Evaluation der Ergebnisse – F2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8A91AA-CFFC-6363-DFF0-51C12F391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009"/>
            <a:ext cx="10790208" cy="6363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>
                <a:latin typeface="Palatino Linotype" panose="02040502050505030304" pitchFamily="18" charset="0"/>
              </a:rPr>
              <a:t>Welche Fehler gibt es in den IMU-Daten und welche entsprechenden  Minimierungsstrategien werden genutzt?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B493C2-8C86-84FA-AA49-387FC804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754" y="1943156"/>
            <a:ext cx="5569837" cy="47752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FA642E-7A0E-AF47-D771-3E9861F7D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83408" y="1943156"/>
            <a:ext cx="5569837" cy="477529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2878BC-9E70-CE03-346A-4632E2511BDD}"/>
              </a:ext>
            </a:extLst>
          </p:cNvPr>
          <p:cNvSpPr txBox="1"/>
          <p:nvPr/>
        </p:nvSpPr>
        <p:spPr>
          <a:xfrm>
            <a:off x="11559396" y="134292"/>
            <a:ext cx="63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41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4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FBF-CC13-2A1F-FCE6-156338E6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1E38B2-629B-501E-968A-0354F25E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2. Motorbasierte Fahrweise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7EC4F3E-F38A-D61A-2827-086048EE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Fahrtzeit = Distanz / Radgeschwindigkeit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EB7E92-4487-1D38-C636-566D0CA0AE1F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5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8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B813C-EDFC-C00E-970E-EEF6FD785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3997-3322-8F0C-F136-5A33F87FE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IMU-Fehlerbehandlung – Offset &amp; Drift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5D8192-9EB6-8613-D7EF-ABF42225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Sensoren unterliegen unterschiedlichen Einflüssen, die sich als Fehler in den Daten äußern können:</a:t>
            </a:r>
          </a:p>
          <a:p>
            <a:pPr marL="0" indent="0">
              <a:buNone/>
            </a:pPr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Offset: mittlere Ausgangsspannung des Sensors, wenn er keiner Rotation ausgesetzt ist</a:t>
            </a:r>
          </a:p>
          <a:p>
            <a:r>
              <a:rPr lang="de-DE" dirty="0">
                <a:latin typeface="Palatino Linotype" panose="02040502050505030304" pitchFamily="18" charset="0"/>
              </a:rPr>
              <a:t>Drift: Veränderung des Offset-Werts durch Umwelteinflüsse des Sensors (Temperatur, Spannungsschwankungen, etc.)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913988-0042-14C1-6281-E24D51D57B8B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6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6E1B-5BD5-375B-9C6F-7FECA9BDA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F2703-75CB-AB9B-6E29-B667BA51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3. IMU-Fehlerbehandlung – Rauschen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52CB7E-E982-74F9-796D-6EF9A32EC57E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7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  <p:pic>
        <p:nvPicPr>
          <p:cNvPr id="12" name="Grafik 11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ABC93B63-0BBB-85F9-34B1-E4EE27A68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137"/>
            <a:ext cx="5303294" cy="4368944"/>
          </a:xfrm>
          <a:prstGeom prst="rect">
            <a:avLst/>
          </a:prstGeom>
        </p:spPr>
      </p:pic>
      <p:pic>
        <p:nvPicPr>
          <p:cNvPr id="14" name="Grafik 13" descr="Ein Bild, das Screenshot, Diagramm, Reihe, Text enthält.&#10;&#10;KI-generierte Inhalte können fehlerhaft sein.">
            <a:extLst>
              <a:ext uri="{FF2B5EF4-FFF2-40B4-BE49-F238E27FC236}">
                <a16:creationId xmlns:a16="http://schemas.microsoft.com/office/drawing/2014/main" id="{89B39666-F95A-6D68-CC0C-69B9AE10B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68" y="3831826"/>
            <a:ext cx="3705154" cy="208125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65F43D62-438F-5790-ADAE-D6B045B314B3}"/>
              </a:ext>
            </a:extLst>
          </p:cNvPr>
          <p:cNvSpPr txBox="1"/>
          <p:nvPr/>
        </p:nvSpPr>
        <p:spPr>
          <a:xfrm>
            <a:off x="2215658" y="6123543"/>
            <a:ext cx="25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Rauschtypen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9D715D-1BF0-A956-1819-3AB5A62AAC13}"/>
              </a:ext>
            </a:extLst>
          </p:cNvPr>
          <p:cNvSpPr txBox="1"/>
          <p:nvPr/>
        </p:nvSpPr>
        <p:spPr>
          <a:xfrm>
            <a:off x="7846339" y="6123543"/>
            <a:ext cx="239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Palatino Linotype" panose="02040502050505030304" pitchFamily="18" charset="0"/>
              </a:rPr>
              <a:t>Beispiel Störfrequenz</a:t>
            </a:r>
          </a:p>
        </p:txBody>
      </p:sp>
    </p:spTree>
    <p:extLst>
      <p:ext uri="{BB962C8B-B14F-4D97-AF65-F5344CB8AC3E}">
        <p14:creationId xmlns:p14="http://schemas.microsoft.com/office/powerpoint/2010/main" val="160010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8F0A3-B099-B49E-F77A-639EE036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BE692-AE8F-F80D-3FB6-25AEF95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838F6-A4C0-BBC2-BD3B-D1DE224D2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7456"/>
          </a:xfrm>
        </p:spPr>
        <p:txBody>
          <a:bodyPr>
            <a:normAutofit fontScale="77500" lnSpcReduction="20000"/>
          </a:bodyPr>
          <a:lstStyle/>
          <a:p>
            <a:r>
              <a:rPr lang="de-DE" dirty="0">
                <a:latin typeface="Palatino Linotype" panose="02040502050505030304" pitchFamily="18" charset="0"/>
              </a:rPr>
              <a:t>Untersuchung unterschiedlicher Fahrmanöver in der Arena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r>
              <a:rPr lang="de-DE" dirty="0">
                <a:latin typeface="Palatino Linotype" panose="02040502050505030304" pitchFamily="18" charset="0"/>
              </a:rPr>
              <a:t>Positionsdaten: Kamera in der Arena zeichnet Positionsdaten des Roboters von oben auf </a:t>
            </a: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Ground Truth</a:t>
            </a:r>
          </a:p>
          <a:p>
            <a:r>
              <a:rPr lang="de-DE" dirty="0">
                <a:latin typeface="Palatino Linotype" panose="02040502050505030304" pitchFamily="18" charset="0"/>
              </a:rPr>
              <a:t>IMU-Daten: werden vom Roboter direkt an den Laptop gesendet</a:t>
            </a:r>
          </a:p>
          <a:p>
            <a:endParaRPr lang="de-DE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de-DE" dirty="0">
                <a:latin typeface="Palatino Linotype" panose="02040502050505030304" pitchFamily="18" charset="0"/>
              </a:rPr>
              <a:t>Positions-Daten und IMU-Daten werden verglichen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E4B1F9A-971B-34D2-6D62-56E2CE52D048}"/>
              </a:ext>
            </a:extLst>
          </p:cNvPr>
          <p:cNvGrpSpPr/>
          <p:nvPr/>
        </p:nvGrpSpPr>
        <p:grpSpPr>
          <a:xfrm>
            <a:off x="4438224" y="3991230"/>
            <a:ext cx="7337765" cy="2619635"/>
            <a:chOff x="928905" y="2063576"/>
            <a:chExt cx="10099408" cy="4248324"/>
          </a:xfrm>
        </p:grpSpPr>
        <p:pic>
          <p:nvPicPr>
            <p:cNvPr id="4" name="Grafik 3" descr="Internet Silhouette">
              <a:extLst>
                <a:ext uri="{FF2B5EF4-FFF2-40B4-BE49-F238E27FC236}">
                  <a16:creationId xmlns:a16="http://schemas.microsoft.com/office/drawing/2014/main" id="{5A7C6AA3-D33D-6974-35F0-85896047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8905" y="3190195"/>
              <a:ext cx="2049070" cy="2049070"/>
            </a:xfrm>
            <a:prstGeom prst="rect">
              <a:avLst/>
            </a:prstGeom>
          </p:spPr>
        </p:pic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26C50ED0-576F-1042-CB8F-23C75193E063}"/>
                </a:ext>
              </a:extLst>
            </p:cNvPr>
            <p:cNvSpPr/>
            <p:nvPr/>
          </p:nvSpPr>
          <p:spPr>
            <a:xfrm>
              <a:off x="5541914" y="4616729"/>
              <a:ext cx="5486399" cy="1695171"/>
            </a:xfrm>
            <a:prstGeom prst="trapezoid">
              <a:avLst/>
            </a:prstGeom>
            <a:solidFill>
              <a:srgbClr val="AEAEAE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925C9AC-0624-00E1-DC45-F6E8A3FB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8583" y="5464314"/>
              <a:ext cx="534977" cy="410951"/>
            </a:xfrm>
            <a:prstGeom prst="rect">
              <a:avLst/>
            </a:prstGeom>
          </p:spPr>
        </p:pic>
        <p:sp>
          <p:nvSpPr>
            <p:cNvPr id="7" name="Pfeil: nach unten 6">
              <a:extLst>
                <a:ext uri="{FF2B5EF4-FFF2-40B4-BE49-F238E27FC236}">
                  <a16:creationId xmlns:a16="http://schemas.microsoft.com/office/drawing/2014/main" id="{DCC17CBA-8D4A-5B53-5791-883B64A54A0C}"/>
                </a:ext>
              </a:extLst>
            </p:cNvPr>
            <p:cNvSpPr/>
            <p:nvPr/>
          </p:nvSpPr>
          <p:spPr>
            <a:xfrm>
              <a:off x="8052393" y="3191670"/>
              <a:ext cx="465440" cy="1058597"/>
            </a:xfrm>
            <a:prstGeom prst="downArrow">
              <a:avLst/>
            </a:prstGeom>
            <a:noFill/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202F2EA-CBB1-6EF0-AC57-32F0E113DB4E}"/>
                </a:ext>
              </a:extLst>
            </p:cNvPr>
            <p:cNvCxnSpPr/>
            <p:nvPr/>
          </p:nvCxnSpPr>
          <p:spPr>
            <a:xfrm flipV="1">
              <a:off x="5955957" y="206357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1DEF814-015A-6D1D-4839-FED1AF7EE5DB}"/>
                </a:ext>
              </a:extLst>
            </p:cNvPr>
            <p:cNvCxnSpPr/>
            <p:nvPr/>
          </p:nvCxnSpPr>
          <p:spPr>
            <a:xfrm flipV="1">
              <a:off x="5541914" y="3758749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64A68A0-6E64-23D9-3FD1-AB2163701C9F}"/>
                </a:ext>
              </a:extLst>
            </p:cNvPr>
            <p:cNvCxnSpPr/>
            <p:nvPr/>
          </p:nvCxnSpPr>
          <p:spPr>
            <a:xfrm flipV="1">
              <a:off x="10606216" y="2063577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72F312D-856E-5C05-F9C2-DDE7708F4C5F}"/>
                </a:ext>
              </a:extLst>
            </p:cNvPr>
            <p:cNvCxnSpPr/>
            <p:nvPr/>
          </p:nvCxnSpPr>
          <p:spPr>
            <a:xfrm flipV="1">
              <a:off x="11028313" y="3758748"/>
              <a:ext cx="0" cy="2553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37DDC59-5561-E398-9960-B7F7BA3E61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5957" y="2063577"/>
              <a:ext cx="465831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A5C832E-8D2E-C284-1B82-7425D88BB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1914" y="3758748"/>
              <a:ext cx="548639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1226353-ED1C-F60A-FAAD-1C9F80495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14268" y="2063576"/>
              <a:ext cx="414045" cy="16951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9E6CE30-60A2-0ED2-9E2A-98867ECAF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9966" y="2073971"/>
              <a:ext cx="405990" cy="16847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5181AF7-1F00-2A24-18F8-B3B946E58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0371" y="2073971"/>
              <a:ext cx="5057942" cy="16847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47E0B201-DFEE-2EF1-9715-E74591D61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121" y="2073970"/>
              <a:ext cx="5046706" cy="168477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Grafik 17" descr="Kamera mit einfarbiger Füllung">
              <a:extLst>
                <a:ext uri="{FF2B5EF4-FFF2-40B4-BE49-F238E27FC236}">
                  <a16:creationId xmlns:a16="http://schemas.microsoft.com/office/drawing/2014/main" id="{CD83B82D-BBCC-847F-CD37-3C9808AA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26404" y="2319876"/>
              <a:ext cx="914400" cy="914400"/>
            </a:xfrm>
            <a:prstGeom prst="rect">
              <a:avLst/>
            </a:prstGeom>
          </p:spPr>
        </p:pic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E8A9C715-5980-6A02-F566-E81C62A8376E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3068680" y="2777076"/>
              <a:ext cx="4757724" cy="1315180"/>
            </a:xfrm>
            <a:prstGeom prst="bentConnector3">
              <a:avLst>
                <a:gd name="adj1" fmla="val 54675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B4EABEC9-5AB5-48B7-49AF-70DF4DBCB89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68680" y="4458719"/>
              <a:ext cx="5929905" cy="1176734"/>
            </a:xfrm>
            <a:prstGeom prst="bentConnector3">
              <a:avLst>
                <a:gd name="adj1" fmla="val 63336"/>
              </a:avLst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30610AA-C991-758C-2695-D9C026E31346}"/>
                </a:ext>
              </a:extLst>
            </p:cNvPr>
            <p:cNvSpPr txBox="1"/>
            <p:nvPr/>
          </p:nvSpPr>
          <p:spPr>
            <a:xfrm>
              <a:off x="2842690" y="3015580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Positionsdaten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56536FA-EEFC-A3CB-F66E-D5DF0D08FD53}"/>
                </a:ext>
              </a:extLst>
            </p:cNvPr>
            <p:cNvSpPr txBox="1"/>
            <p:nvPr/>
          </p:nvSpPr>
          <p:spPr>
            <a:xfrm>
              <a:off x="2841117" y="4573907"/>
              <a:ext cx="2365764" cy="1048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alatino Linotype" panose="02040502050505030304" pitchFamily="18" charset="0"/>
                </a:rPr>
                <a:t>zeitbezogene IMU-Daten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6F8C6ACF-C4BD-A011-A2A1-17A4B7A1C3DD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8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8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74CD0-18E5-3AED-A656-5274FD524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071BF-D922-8B26-49E9-33A4B818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4. Versuchsaufbau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1CB4FAA-D44E-8B69-76EA-07A46D25A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u="sng" dirty="0">
                <a:latin typeface="Palatino Linotype" panose="02040502050505030304" pitchFamily="18" charset="0"/>
              </a:rPr>
              <a:t>Durchzuführende Experimente: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Messung der IMU-Fehler: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1s Stillstand, um Offset zu bestimmen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2s Stillstand, um Rauschen zu bestimmen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Fahrgenauigkeit für verschiedene Fahrstrategien: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scharfen Ecken (Kurvenradius = 0 mm).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Quadratfahren mit abgerundeten Ecken (Kurvenradius = 100 mm).</a:t>
            </a:r>
          </a:p>
          <a:p>
            <a:pPr marL="0" indent="0">
              <a:buNone/>
            </a:pPr>
            <a:r>
              <a:rPr lang="de-DE" dirty="0">
                <a:latin typeface="Palatino Linotype" panose="02040502050505030304" pitchFamily="18" charset="0"/>
              </a:rPr>
              <a:t>Vergleich der Streckengenauigkeit von PID und motorbasierter Fahrweise: </a:t>
            </a:r>
          </a:p>
          <a:p>
            <a:pPr lvl="1"/>
            <a:r>
              <a:rPr lang="de-DE" dirty="0">
                <a:latin typeface="Palatino Linotype" panose="02040502050505030304" pitchFamily="18" charset="0"/>
              </a:rPr>
              <a:t>Fahren einer Geraden</a:t>
            </a:r>
          </a:p>
          <a:p>
            <a:endParaRPr lang="de-DE" dirty="0">
              <a:latin typeface="Palatino Linotype" panose="0204050205050503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87932A3-7A7D-9E69-2808-CF2697343C75}"/>
              </a:ext>
            </a:extLst>
          </p:cNvPr>
          <p:cNvSpPr txBox="1"/>
          <p:nvPr/>
        </p:nvSpPr>
        <p:spPr>
          <a:xfrm>
            <a:off x="11588582" y="134292"/>
            <a:ext cx="32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7E89840-BE65-473E-9148-0485F4064BAC}" type="slidenum">
              <a:rPr lang="de-DE" sz="2400" smtClean="0">
                <a:latin typeface="Palatino Linotype" panose="02040502050505030304" pitchFamily="18" charset="0"/>
              </a:rPr>
              <a:t>9</a:t>
            </a:fld>
            <a:endParaRPr lang="de-DE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4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Microsoft Office PowerPoint</Application>
  <PresentationFormat>Breitbild</PresentationFormat>
  <Paragraphs>414</Paragraphs>
  <Slides>41</Slides>
  <Notes>30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Palatino Linotype</vt:lpstr>
      <vt:lpstr>Wingdings</vt:lpstr>
      <vt:lpstr>Office</vt:lpstr>
      <vt:lpstr>Optimierung der Fahrgenauigkeit von Murmecha:  Steuerung eines Low-Cost-Roboters  mittels Inertialdaten aus der IMU</vt:lpstr>
      <vt:lpstr>Fahrplan</vt:lpstr>
      <vt:lpstr>1. Problemstellung</vt:lpstr>
      <vt:lpstr>1. Problemstellung – Lösungsansatz </vt:lpstr>
      <vt:lpstr>2. Motorbasierte Fahrweise</vt:lpstr>
      <vt:lpstr>3. IMU-Fehlerbehandlung – Offset &amp; Drift</vt:lpstr>
      <vt:lpstr>3. IMU-Fehlerbehandlung – Rauschen </vt:lpstr>
      <vt:lpstr>4. Versuchsaufbau</vt:lpstr>
      <vt:lpstr>4. Versuchsaufbau</vt:lpstr>
      <vt:lpstr>Fahrplan</vt:lpstr>
      <vt:lpstr>5. 1. Numerische Integration über die Zeit</vt:lpstr>
      <vt:lpstr>5. 2. Madgwick-Filter – Funktionsweise </vt:lpstr>
      <vt:lpstr>5. 2. Madgwick-Filter – Funktionsweise </vt:lpstr>
      <vt:lpstr>5. 2. Madgwick-Filter</vt:lpstr>
      <vt:lpstr>5. 3. PID-Regler – Funktionsweise </vt:lpstr>
      <vt:lpstr>5. 3. PID-Regler – Funktionsweise </vt:lpstr>
      <vt:lpstr>5. 3. PID-Regler – Funktionsweise </vt:lpstr>
      <vt:lpstr>5. 3. PID-Regler</vt:lpstr>
      <vt:lpstr>Fahrplan</vt:lpstr>
      <vt:lpstr>6. Forschungsfragen</vt:lpstr>
      <vt:lpstr>7. Evaluation der Ergebnisse – F1</vt:lpstr>
      <vt:lpstr>PowerPoint-Präsentation</vt:lpstr>
      <vt:lpstr>PowerPoint-Präsentation</vt:lpstr>
      <vt:lpstr>PowerPoint-Präsentation</vt:lpstr>
      <vt:lpstr>7. Evaluation der Ergebnisse – F1</vt:lpstr>
      <vt:lpstr>7. Evaluation der Ergebnisse – F2</vt:lpstr>
      <vt:lpstr>7. Evaluation der Ergebnisse – F2</vt:lpstr>
      <vt:lpstr>PowerPoint-Präsentation</vt:lpstr>
      <vt:lpstr>PowerPoint-Präsentation</vt:lpstr>
      <vt:lpstr>7. Evaluation der Ergebnisse – F2</vt:lpstr>
      <vt:lpstr>7. Evaluation der Ergebnisse – F3</vt:lpstr>
      <vt:lpstr>7. Evaluation der Ergebnisse – F3</vt:lpstr>
      <vt:lpstr>7. Evaluation der Ergebnisse – F4</vt:lpstr>
      <vt:lpstr>7. Evaluation der Ergebnisse – F4</vt:lpstr>
      <vt:lpstr>7. Evaluation der Ergebnisse – F4</vt:lpstr>
      <vt:lpstr>8. Zusammenfassung – Forschungsfragen</vt:lpstr>
      <vt:lpstr>9. Untersuchungen in der Zukunft</vt:lpstr>
      <vt:lpstr>Zeit für Ihre Fragen!</vt:lpstr>
      <vt:lpstr>7. Evaluation der Ergebnisse – F1</vt:lpstr>
      <vt:lpstr>7. Evaluation der Ergebnisse – F2</vt:lpstr>
      <vt:lpstr>7. Evaluation der Ergebnisse – F2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Strang</dc:creator>
  <cp:lastModifiedBy>Charlotte Strang</cp:lastModifiedBy>
  <cp:revision>18</cp:revision>
  <dcterms:created xsi:type="dcterms:W3CDTF">2025-03-12T15:00:48Z</dcterms:created>
  <dcterms:modified xsi:type="dcterms:W3CDTF">2025-03-17T09:50:45Z</dcterms:modified>
</cp:coreProperties>
</file>